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9" r:id="rId3"/>
    <p:sldId id="289" r:id="rId4"/>
    <p:sldId id="280" r:id="rId5"/>
    <p:sldId id="291" r:id="rId6"/>
    <p:sldId id="286" r:id="rId7"/>
    <p:sldId id="287" r:id="rId8"/>
    <p:sldId id="297" r:id="rId9"/>
    <p:sldId id="310" r:id="rId10"/>
    <p:sldId id="307" r:id="rId11"/>
    <p:sldId id="288" r:id="rId12"/>
    <p:sldId id="292" r:id="rId13"/>
    <p:sldId id="293" r:id="rId14"/>
    <p:sldId id="294" r:id="rId15"/>
    <p:sldId id="295" r:id="rId16"/>
    <p:sldId id="303" r:id="rId17"/>
    <p:sldId id="302" r:id="rId18"/>
    <p:sldId id="304" r:id="rId19"/>
    <p:sldId id="305" r:id="rId20"/>
    <p:sldId id="306" r:id="rId21"/>
    <p:sldId id="312" r:id="rId22"/>
    <p:sldId id="311" r:id="rId23"/>
    <p:sldId id="313" r:id="rId24"/>
    <p:sldId id="314" r:id="rId25"/>
  </p:sldIdLst>
  <p:sldSz cx="13439775" cy="7559675"/>
  <p:notesSz cx="6858000" cy="9144000"/>
  <p:defaultTextStyle>
    <a:defPPr>
      <a:defRPr lang="en-US"/>
    </a:defPPr>
    <a:lvl1pPr marL="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24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4F2"/>
    <a:srgbClr val="D7D9E8"/>
    <a:srgbClr val="FFFFFF"/>
    <a:srgbClr val="EFEFEF"/>
    <a:srgbClr val="D6DAD9"/>
    <a:srgbClr val="E30613"/>
    <a:srgbClr val="33373C"/>
    <a:srgbClr val="33FF34"/>
    <a:srgbClr val="828186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42" autoAdjust="0"/>
    <p:restoredTop sz="95376" autoAdjust="0"/>
  </p:normalViewPr>
  <p:slideViewPr>
    <p:cSldViewPr snapToGrid="0" showGuides="1">
      <p:cViewPr varScale="1">
        <p:scale>
          <a:sx n="129" d="100"/>
          <a:sy n="129" d="100"/>
        </p:scale>
        <p:origin x="840" y="504"/>
      </p:cViewPr>
      <p:guideLst>
        <p:guide orient="horz" pos="2381"/>
        <p:guide pos="2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9" b="20385"/>
          <a:stretch/>
        </p:blipFill>
        <p:spPr>
          <a:xfrm>
            <a:off x="0" y="343"/>
            <a:ext cx="13441679" cy="76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21" y="5055743"/>
            <a:ext cx="5212331" cy="256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21" y="-11233"/>
            <a:ext cx="5212331" cy="2178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4" y="539411"/>
            <a:ext cx="2754646" cy="10426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121" y="753268"/>
            <a:ext cx="1656726" cy="134030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</a:t>
            </a:r>
            <a:r>
              <a:rPr lang="en-US" dirty="0" err="1"/>
              <a:t>titlE</a:t>
            </a:r>
            <a:endParaRPr lang="en-GB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</a:t>
            </a:r>
            <a:r>
              <a:rPr lang="en-US" dirty="0" err="1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0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4233" userDrawn="1">
          <p15:clr>
            <a:srgbClr val="FBAE40"/>
          </p15:clr>
        </p15:guide>
        <p15:guide id="3" orient="horz" pos="4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77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1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</a:t>
            </a:r>
          </a:p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8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99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</a:t>
            </a:r>
            <a:r>
              <a:rPr lang="en-US" dirty="0" err="1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65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"/>
            <a:ext cx="13441678" cy="75609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1574287"/>
            <a:ext cx="11800331" cy="1483043"/>
          </a:xfrm>
        </p:spPr>
        <p:txBody>
          <a:bodyPr anchor="b">
            <a:normAutofit/>
          </a:bodyPr>
          <a:lstStyle>
            <a:lvl1pPr algn="l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673" y="3184329"/>
            <a:ext cx="8018860" cy="762000"/>
          </a:xfrm>
        </p:spPr>
        <p:txBody>
          <a:bodyPr>
            <a:normAutofit/>
          </a:bodyPr>
          <a:lstStyle>
            <a:lvl1pPr marL="0" indent="0" algn="l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345468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3955510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8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96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6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33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441674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378519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3988561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6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"/>
            <a:ext cx="13441679" cy="75609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5066634"/>
            <a:ext cx="11800331" cy="1483043"/>
          </a:xfrm>
        </p:spPr>
        <p:txBody>
          <a:bodyPr anchor="b">
            <a:normAutofit/>
          </a:bodyPr>
          <a:lstStyle>
            <a:lvl1pPr algn="l">
              <a:defRPr sz="300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AMEND </a:t>
            </a:r>
            <a:r>
              <a:rPr lang="en-US" dirty="0" err="1"/>
              <a:t>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673" y="6676676"/>
            <a:ext cx="8018860" cy="762000"/>
          </a:xfrm>
        </p:spPr>
        <p:txBody>
          <a:bodyPr>
            <a:normAutofit/>
          </a:bodyPr>
          <a:lstStyle>
            <a:lvl1pPr marL="0" indent="0" algn="l">
              <a:buNone/>
              <a:defRPr sz="1500" cap="all" spc="200" baseline="0">
                <a:solidFill>
                  <a:schemeClr val="bg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93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45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441674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54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15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8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1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4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22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0AC-EB2B-4CC7-9248-133F3FCBBCD8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12311512" cy="526782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12311512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634373" y="385819"/>
            <a:ext cx="12311512" cy="56747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710202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634373" y="385819"/>
            <a:ext cx="6181298" cy="56747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4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484" y="4364037"/>
            <a:ext cx="335246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5A4E-DED3-46A1-A7CF-EEE1AC785408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059621" y="4364037"/>
            <a:ext cx="335246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8555758" y="4364037"/>
            <a:ext cx="335246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7895" y="2051737"/>
            <a:ext cx="2443638" cy="1944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514032" y="2051737"/>
            <a:ext cx="2443638" cy="1944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010169" y="2051737"/>
            <a:ext cx="2443638" cy="1944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"/>
            <a:ext cx="13441679" cy="75609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1574287"/>
            <a:ext cx="11800331" cy="1483043"/>
          </a:xfrm>
        </p:spPr>
        <p:txBody>
          <a:bodyPr anchor="b">
            <a:normAutofit/>
          </a:bodyPr>
          <a:lstStyle>
            <a:lvl1pPr algn="l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673" y="3184329"/>
            <a:ext cx="8018860" cy="762000"/>
          </a:xfrm>
        </p:spPr>
        <p:txBody>
          <a:bodyPr>
            <a:normAutofit/>
          </a:bodyPr>
          <a:lstStyle>
            <a:lvl1pPr marL="0" indent="0" algn="l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50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o Brand Footer - Blu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835207"/>
            <a:ext cx="13439775" cy="7244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6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733379" y="15862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2263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F1E2E-B45B-29F4-8BE8-A7CC3C44C9DE}"/>
              </a:ext>
            </a:extLst>
          </p:cNvPr>
          <p:cNvSpPr txBox="1"/>
          <p:nvPr userDrawn="1"/>
        </p:nvSpPr>
        <p:spPr>
          <a:xfrm>
            <a:off x="6423761" y="7070573"/>
            <a:ext cx="6669062" cy="2537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543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543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543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425955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No Br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835207"/>
            <a:ext cx="13439775" cy="72446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263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733379" y="158629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2263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AB07FA-96AD-2713-E14A-84E2FCB1F8F2}"/>
              </a:ext>
            </a:extLst>
          </p:cNvPr>
          <p:cNvCxnSpPr/>
          <p:nvPr userDrawn="1"/>
        </p:nvCxnSpPr>
        <p:spPr>
          <a:xfrm>
            <a:off x="0" y="6813709"/>
            <a:ext cx="1343977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B744B5-8E14-5F38-42F6-E28892FF860D}"/>
              </a:ext>
            </a:extLst>
          </p:cNvPr>
          <p:cNvSpPr txBox="1"/>
          <p:nvPr userDrawn="1"/>
        </p:nvSpPr>
        <p:spPr>
          <a:xfrm>
            <a:off x="6423761" y="7070573"/>
            <a:ext cx="6669062" cy="2537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543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543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543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158423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710202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634373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9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815672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815672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815672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2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10202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6181298" cy="526782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4373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9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815672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815672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815672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10202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34373" y="385819"/>
            <a:ext cx="6181298" cy="56747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3600"/>
              <a:t>Click to edit Master title style</a:t>
            </a:r>
            <a:endParaRPr lang="en-GB" sz="3600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6181298" cy="526782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9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815672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815672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815672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" y="-2"/>
            <a:ext cx="6716894" cy="3779838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7" name="Rectangle 6"/>
          <p:cNvSpPr/>
          <p:nvPr userDrawn="1"/>
        </p:nvSpPr>
        <p:spPr>
          <a:xfrm>
            <a:off x="6716897" y="3779837"/>
            <a:ext cx="6716894" cy="3779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" y="3779837"/>
            <a:ext cx="6716894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3607" y="4780711"/>
            <a:ext cx="5146538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902857" y="991259"/>
            <a:ext cx="5146538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716897" y="0"/>
            <a:ext cx="6716894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-1"/>
            <a:ext cx="5020849" cy="31386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0869" y="2473522"/>
            <a:ext cx="5663416" cy="3084458"/>
          </a:xfrm>
        </p:spPr>
        <p:txBody>
          <a:bodyPr/>
          <a:lstStyle>
            <a:lvl1pPr>
              <a:spcAft>
                <a:spcPts val="400"/>
              </a:spcAft>
              <a:defRPr sz="1800" spc="400" baseline="0"/>
            </a:lvl1pPr>
            <a:lvl2pPr marL="0" indent="0">
              <a:lnSpc>
                <a:spcPct val="120000"/>
              </a:lnSpc>
              <a:defRPr sz="1400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31FA-082D-4023-9E33-93466348B427}" type="datetime1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79" y="4619625"/>
            <a:ext cx="4953000" cy="373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9" cy="75609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69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6" y="1884671"/>
            <a:ext cx="11591806" cy="3038166"/>
          </a:xfrm>
        </p:spPr>
        <p:txBody>
          <a:bodyPr anchor="ctr">
            <a:normAutofit/>
          </a:bodyPr>
          <a:lstStyle>
            <a:lvl1pPr algn="ctr">
              <a:defRPr sz="3200" spc="4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6974475"/>
            <a:ext cx="134397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79" y="0"/>
            <a:ext cx="5299619" cy="1995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822"/>
          <a:stretch/>
        </p:blipFill>
        <p:spPr>
          <a:xfrm>
            <a:off x="3932921" y="4902180"/>
            <a:ext cx="5573936" cy="207229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232" userDrawn="1">
          <p15:clr>
            <a:srgbClr val="FBAE40"/>
          </p15:clr>
        </p15:guide>
        <p15:guide id="3" orient="horz" pos="2381" userDrawn="1">
          <p15:clr>
            <a:srgbClr val="FBAE40"/>
          </p15:clr>
        </p15:guide>
        <p15:guide id="4" orient="horz" pos="296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2" y="6974475"/>
            <a:ext cx="134397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79" y="0"/>
            <a:ext cx="5299619" cy="1995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06" y="2594219"/>
            <a:ext cx="3565964" cy="1349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822"/>
          <a:stretch/>
        </p:blipFill>
        <p:spPr>
          <a:xfrm>
            <a:off x="3932921" y="4902180"/>
            <a:ext cx="5573936" cy="207229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4232" userDrawn="1">
          <p15:clr>
            <a:srgbClr val="FBAE40"/>
          </p15:clr>
        </p15:guide>
        <p15:guide id="3" orient="horz" pos="2969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45842" y="514436"/>
            <a:ext cx="16175891" cy="7566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100800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50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Title goes here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5842" y="1271070"/>
            <a:ext cx="16175891" cy="78327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41315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78395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9708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6788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72006" indent="-252000" algn="l" defTabSz="1008002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006" indent="-252000" algn="l" defTabSz="1008002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008" indent="-252000" algn="l" defTabSz="1008002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008" indent="-252000" algn="l" defTabSz="1008002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7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2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578701" y="5183203"/>
            <a:ext cx="10079831" cy="1483044"/>
          </a:xfrm>
        </p:spPr>
        <p:txBody>
          <a:bodyPr anchor="b">
            <a:normAutofit/>
          </a:bodyPr>
          <a:lstStyle>
            <a:lvl1pPr algn="r">
              <a:defRPr sz="3002" spc="502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78701" y="6793246"/>
            <a:ext cx="10079831" cy="762000"/>
          </a:xfrm>
        </p:spPr>
        <p:txBody>
          <a:bodyPr>
            <a:normAutofit/>
          </a:bodyPr>
          <a:lstStyle>
            <a:lvl1pPr marL="0" indent="0" algn="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8" indent="0" algn="ctr">
              <a:buNone/>
              <a:defRPr sz="1653"/>
            </a:lvl2pPr>
            <a:lvl3pPr marL="755954" indent="0" algn="ctr">
              <a:buNone/>
              <a:defRPr sz="1489"/>
            </a:lvl3pPr>
            <a:lvl4pPr marL="1133932" indent="0" algn="ctr">
              <a:buNone/>
              <a:defRPr sz="1323"/>
            </a:lvl4pPr>
            <a:lvl5pPr marL="1511907" indent="0" algn="ctr">
              <a:buNone/>
              <a:defRPr sz="1323"/>
            </a:lvl5pPr>
            <a:lvl6pPr marL="1889883" indent="0" algn="ctr">
              <a:buNone/>
              <a:defRPr sz="1323"/>
            </a:lvl6pPr>
            <a:lvl7pPr marL="2267859" indent="0" algn="ctr">
              <a:buNone/>
              <a:defRPr sz="1323"/>
            </a:lvl7pPr>
            <a:lvl8pPr marL="2645836" indent="0" algn="ctr">
              <a:buNone/>
              <a:defRPr sz="1323"/>
            </a:lvl8pPr>
            <a:lvl9pPr marL="3023813" indent="0" algn="ctr">
              <a:buNone/>
              <a:defRPr sz="1323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39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7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1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65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5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373" y="385819"/>
            <a:ext cx="12131917" cy="5674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373" y="953293"/>
            <a:ext cx="12131917" cy="58745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8716" y="6986383"/>
            <a:ext cx="2740898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14/11/2025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373" y="6986383"/>
            <a:ext cx="8384344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spc="15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9617" y="6986383"/>
            <a:ext cx="1006675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78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702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650" r:id="rId27"/>
    <p:sldLayoutId id="2147483670" r:id="rId28"/>
    <p:sldLayoutId id="2147483658" r:id="rId29"/>
    <p:sldLayoutId id="2147483739" r:id="rId30"/>
    <p:sldLayoutId id="2147483738" r:id="rId31"/>
    <p:sldLayoutId id="2147483656" r:id="rId32"/>
    <p:sldLayoutId id="2147483673" r:id="rId33"/>
    <p:sldLayoutId id="2147483668" r:id="rId34"/>
    <p:sldLayoutId id="2147483674" r:id="rId35"/>
    <p:sldLayoutId id="2147483669" r:id="rId36"/>
    <p:sldLayoutId id="2147483675" r:id="rId37"/>
    <p:sldLayoutId id="2147483666" r:id="rId38"/>
    <p:sldLayoutId id="2147483664" r:id="rId39"/>
    <p:sldLayoutId id="2147483651" r:id="rId40"/>
    <p:sldLayoutId id="2147483672" r:id="rId41"/>
    <p:sldLayoutId id="2147483736" r:id="rId42"/>
    <p:sldLayoutId id="2147483737" r:id="rId43"/>
    <p:sldLayoutId id="2147483734" r:id="rId44"/>
    <p:sldLayoutId id="2147483735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55957" rtl="0" eaLnBrk="1" latinLnBrk="0" hangingPunct="1">
        <a:lnSpc>
          <a:spcPct val="100000"/>
        </a:lnSpc>
        <a:spcBef>
          <a:spcPct val="0"/>
        </a:spcBef>
        <a:buNone/>
        <a:defRPr sz="3600" kern="1200" cap="all" spc="3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809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3587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97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175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078883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861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840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19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7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57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36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15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93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72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851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2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xd.adobe.com/ideas/process/ui-design/designing-interactive-buttons-states/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kocalc.com/px-to-rem-converter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best-practices/typography-systems-in-figma/typography-scales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medium.com/code-better/css-units-for-font-size-px-em-rem-79f7e592bb97" TargetMode="Externa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buttons#theming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tackoverflow.com/questions/29511983/is-the-default-font-size-of-every-browser-16px-why" TargetMode="External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hyperlink" Target="https://helpx.adobe.com/xd/user-guide.html/xd/help/using-responsive-resize.ug.html" TargetMode="Externa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button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button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button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xd.adobe.com/ideas/process/ui-design/designing-interactive-buttons-states/" TargetMode="Externa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ctrTitle" idx="4294967295"/>
          </p:nvPr>
        </p:nvSpPr>
        <p:spPr>
          <a:xfrm>
            <a:off x="0" y="2156791"/>
            <a:ext cx="13439775" cy="1623046"/>
          </a:xfrm>
        </p:spPr>
        <p:txBody>
          <a:bodyPr>
            <a:noAutofit/>
          </a:bodyPr>
          <a:lstStyle/>
          <a:p>
            <a:pPr algn="ctr"/>
            <a:r>
              <a:rPr lang="en-US" sz="9000" b="1" dirty="0">
                <a:solidFill>
                  <a:srgbClr val="FF0000"/>
                </a:solidFill>
              </a:rPr>
              <a:t>DESIGNING BUTTONS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5150" y="7067643"/>
            <a:ext cx="16078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100" dirty="0" err="1">
                <a:solidFill>
                  <a:schemeClr val="bg1"/>
                </a:solidFill>
              </a:rPr>
              <a:t>martin.reid@solent.ac.uk</a:t>
            </a:r>
            <a:endParaRPr lang="en-GB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6565CE-95B7-6548-9F8A-EA664BE39D68}"/>
              </a:ext>
            </a:extLst>
          </p:cNvPr>
          <p:cNvSpPr/>
          <p:nvPr/>
        </p:nvSpPr>
        <p:spPr>
          <a:xfrm>
            <a:off x="4776843" y="7059168"/>
            <a:ext cx="8275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https://xd.adobe.com/ideas/process/ui-design/designing-interactive-buttons-states/</a:t>
            </a:r>
            <a:r>
              <a:rPr lang="en-US" sz="1600" dirty="0"/>
              <a:t> </a:t>
            </a:r>
          </a:p>
        </p:txBody>
      </p:sp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BACC0E4-5B7C-3445-A979-F7061378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1" b="16292"/>
          <a:stretch/>
        </p:blipFill>
        <p:spPr>
          <a:xfrm>
            <a:off x="926133" y="5446644"/>
            <a:ext cx="11696700" cy="1457739"/>
          </a:xfrm>
          <a:prstGeom prst="rect">
            <a:avLst/>
          </a:prstGeom>
        </p:spPr>
      </p:pic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C3E0233-76DD-D64E-91F3-EAD8C2FBE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419" b="23301"/>
          <a:stretch/>
        </p:blipFill>
        <p:spPr>
          <a:xfrm>
            <a:off x="951533" y="4121424"/>
            <a:ext cx="11671300" cy="1139687"/>
          </a:xfrm>
          <a:prstGeom prst="rect">
            <a:avLst/>
          </a:prstGeom>
        </p:spPr>
      </p:pic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D2A4AD-FE59-4F41-988D-858BEA8D08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162" b="22138"/>
          <a:stretch/>
        </p:blipFill>
        <p:spPr>
          <a:xfrm>
            <a:off x="926133" y="2298562"/>
            <a:ext cx="11684000" cy="1139687"/>
          </a:xfrm>
          <a:prstGeom prst="rect">
            <a:avLst/>
          </a:prstGeom>
        </p:spPr>
      </p:pic>
      <p:pic>
        <p:nvPicPr>
          <p:cNvPr id="18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CC2BC7C-1716-D343-8EDC-F0889722BF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519" b="18164"/>
          <a:stretch/>
        </p:blipFill>
        <p:spPr>
          <a:xfrm>
            <a:off x="984250" y="655292"/>
            <a:ext cx="11633200" cy="12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FB4B7-33FC-9C42-B55F-D9901168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" y="0"/>
            <a:ext cx="1343942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BC39D2-0E0E-8248-8C18-DEBDDD8D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36" y="0"/>
            <a:ext cx="1209170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3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725717-A146-214B-A28E-13798C7E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398" y="0"/>
            <a:ext cx="674415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A6754-D790-084D-BD15-558BAC74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81" y="0"/>
            <a:ext cx="808898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56EA8-4E0C-9D46-B104-975D69C0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87" y="0"/>
            <a:ext cx="663120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A342CA-F8F5-FE43-93F2-63D87CB0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83"/>
            <a:ext cx="13439775" cy="6759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7D6E91-2FBF-7F4E-841C-7FE802D70010}"/>
              </a:ext>
            </a:extLst>
          </p:cNvPr>
          <p:cNvSpPr/>
          <p:nvPr/>
        </p:nvSpPr>
        <p:spPr>
          <a:xfrm>
            <a:off x="4154321" y="7039103"/>
            <a:ext cx="542007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https://nekocalc.com/px-to-rem-converter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13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6401A25-6C8D-8948-9A5A-5312AF85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70" y="0"/>
            <a:ext cx="956203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1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862390-8F7B-5B40-96B4-39D00DF09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39775" cy="68564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16DEFE-717E-BD49-9B82-A3B3285B3656}"/>
              </a:ext>
            </a:extLst>
          </p:cNvPr>
          <p:cNvSpPr/>
          <p:nvPr/>
        </p:nvSpPr>
        <p:spPr>
          <a:xfrm>
            <a:off x="1456567" y="7018708"/>
            <a:ext cx="10851420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https://www.figma.com/best-practices/typography-systems-in-figma/typography-scales/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8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9FC9A4-E53D-AB47-AB97-405B4408A16A}"/>
              </a:ext>
            </a:extLst>
          </p:cNvPr>
          <p:cNvSpPr/>
          <p:nvPr/>
        </p:nvSpPr>
        <p:spPr>
          <a:xfrm>
            <a:off x="2023008" y="6970155"/>
            <a:ext cx="10260701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https://medium.com/code-better/css-units-for-font-size-px-em-rem-79f7e592bb97</a:t>
            </a:r>
            <a:r>
              <a:rPr lang="en-US" dirty="0"/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1C797B-C934-B242-B11A-B700C126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43"/>
            <a:ext cx="13439775" cy="68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3235DE-AF49-5B4D-92B1-5C59AE1D7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0" r="6456"/>
          <a:stretch/>
        </p:blipFill>
        <p:spPr>
          <a:xfrm>
            <a:off x="1365292" y="94367"/>
            <a:ext cx="10709190" cy="6923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1FBCF4-7A42-F346-A8E2-16834340480A}"/>
              </a:ext>
            </a:extLst>
          </p:cNvPr>
          <p:cNvSpPr/>
          <p:nvPr/>
        </p:nvSpPr>
        <p:spPr>
          <a:xfrm>
            <a:off x="130512" y="7188309"/>
            <a:ext cx="13181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17 October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https://material.io/components/buttons#theming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6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B8DB1-9A11-9343-AF72-4FD46C24753E}"/>
              </a:ext>
            </a:extLst>
          </p:cNvPr>
          <p:cNvSpPr/>
          <p:nvPr/>
        </p:nvSpPr>
        <p:spPr>
          <a:xfrm>
            <a:off x="825387" y="7083444"/>
            <a:ext cx="12089501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https://stackoverflow.com/questions/29511983/is-the-default-font-size-of-every-browser-16px-why</a:t>
            </a:r>
            <a:r>
              <a:rPr lang="en-US" dirty="0"/>
              <a:t>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45E788-0730-C442-AC67-0FD62EE4E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7"/>
          <a:stretch/>
        </p:blipFill>
        <p:spPr>
          <a:xfrm>
            <a:off x="265838" y="0"/>
            <a:ext cx="12908099" cy="71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19F497-3852-FD4F-91DE-4D55C463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693"/>
            <a:ext cx="13439775" cy="66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B097F9-F379-F343-9F91-CBCD42CE7B30}"/>
              </a:ext>
            </a:extLst>
          </p:cNvPr>
          <p:cNvSpPr/>
          <p:nvPr/>
        </p:nvSpPr>
        <p:spPr>
          <a:xfrm>
            <a:off x="359397" y="7022343"/>
            <a:ext cx="13080378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https://helpx.adobe.com/xd/user-guide.html/xd/help/using-responsive-resize.ug.html</a:t>
            </a:r>
            <a:r>
              <a:rPr lang="en-US" dirty="0"/>
              <a:t> 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9B9721-7BC7-B14B-9AC1-1924E280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22" y="0"/>
            <a:ext cx="11107392" cy="65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77841C2-DBA9-3340-8881-89DB48E5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04" y="0"/>
            <a:ext cx="1122476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81641-FB8E-AD49-B522-D1403DB4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3EA423AF-0ADD-644A-AEA8-AA913C6B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6" y="0"/>
            <a:ext cx="1241302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66A91368-A5AC-CF4E-9603-A081DCE5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5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D663E1-482E-4F4F-A734-62864D9B5FB6}"/>
              </a:ext>
            </a:extLst>
          </p:cNvPr>
          <p:cNvSpPr/>
          <p:nvPr/>
        </p:nvSpPr>
        <p:spPr>
          <a:xfrm>
            <a:off x="1499569" y="1147109"/>
            <a:ext cx="96836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Buttons communicate actions that users can take. They are typically placed throughout your UI, in places like:</a:t>
            </a:r>
            <a:b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</a:br>
            <a:endParaRPr lang="en-GB" sz="3600" dirty="0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Dialogs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Modal windows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Forms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Cards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Toolbars</a:t>
            </a:r>
            <a:endParaRPr lang="en-GB" sz="3600" dirty="0">
              <a:solidFill>
                <a:srgbClr val="FFFFFF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16EB3EA-A4B0-E641-B748-B5D1F9B8E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1" t="2783" r="18114" b="6017"/>
          <a:stretch/>
        </p:blipFill>
        <p:spPr>
          <a:xfrm>
            <a:off x="72827" y="250853"/>
            <a:ext cx="9411037" cy="68944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4607FF-1387-8C48-858D-FA4B0ACCBFAB}"/>
              </a:ext>
            </a:extLst>
          </p:cNvPr>
          <p:cNvSpPr/>
          <p:nvPr/>
        </p:nvSpPr>
        <p:spPr>
          <a:xfrm>
            <a:off x="13562251" y="781315"/>
            <a:ext cx="3398655" cy="546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1. Text button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A. Text label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C. Icon (optional)</a:t>
            </a:r>
            <a:br>
              <a:rPr lang="en-GB" dirty="0">
                <a:latin typeface="Trebuchet MS" panose="020B0703020202090204" pitchFamily="34" charset="0"/>
              </a:rPr>
            </a:br>
            <a:br>
              <a:rPr lang="en-GB" dirty="0">
                <a:latin typeface="Trebuchet MS" panose="020B0703020202090204" pitchFamily="34" charset="0"/>
              </a:rPr>
            </a:br>
            <a:r>
              <a:rPr lang="en-GB" b="1" dirty="0">
                <a:latin typeface="Trebuchet MS" panose="020B0703020202090204" pitchFamily="34" charset="0"/>
              </a:rPr>
              <a:t>2. Outlined button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A. Text label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B. Container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C. Icon (optional)</a:t>
            </a:r>
            <a:br>
              <a:rPr lang="en-GB" dirty="0">
                <a:latin typeface="Trebuchet MS" panose="020B0703020202090204" pitchFamily="34" charset="0"/>
              </a:rPr>
            </a:br>
            <a:br>
              <a:rPr lang="en-GB" dirty="0">
                <a:latin typeface="Trebuchet MS" panose="020B0703020202090204" pitchFamily="34" charset="0"/>
              </a:rPr>
            </a:br>
            <a:r>
              <a:rPr lang="en-GB" b="1" dirty="0">
                <a:latin typeface="Trebuchet MS" panose="020B0703020202090204" pitchFamily="34" charset="0"/>
              </a:rPr>
              <a:t>3. Contained button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A. Text label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B. Container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C. Icon (optional)</a:t>
            </a:r>
            <a:br>
              <a:rPr lang="en-GB" dirty="0">
                <a:latin typeface="Trebuchet MS" panose="020B0703020202090204" pitchFamily="34" charset="0"/>
              </a:rPr>
            </a:br>
            <a:br>
              <a:rPr lang="en-GB" dirty="0">
                <a:latin typeface="Trebuchet MS" panose="020B0703020202090204" pitchFamily="34" charset="0"/>
              </a:rPr>
            </a:br>
            <a:r>
              <a:rPr lang="en-GB" b="1" dirty="0">
                <a:latin typeface="Trebuchet MS" panose="020B0703020202090204" pitchFamily="34" charset="0"/>
              </a:rPr>
              <a:t>4. Outlined button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A. Text label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C. Icon (optional)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DB7F1C-42F4-3D47-94F0-C3C95A552B2F}"/>
              </a:ext>
            </a:extLst>
          </p:cNvPr>
          <p:cNvSpPr/>
          <p:nvPr/>
        </p:nvSpPr>
        <p:spPr>
          <a:xfrm>
            <a:off x="9645705" y="461847"/>
            <a:ext cx="353622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dirty="0">
                <a:latin typeface="Trebuchet MS" panose="020B0703020202090204" pitchFamily="34" charset="0"/>
              </a:rPr>
              <a:t>1. Text button</a:t>
            </a:r>
            <a:r>
              <a:rPr lang="en-GB" sz="1800" dirty="0">
                <a:latin typeface="Trebuchet MS" panose="020B0703020202090204" pitchFamily="34" charset="0"/>
              </a:rPr>
              <a:t> (low emphasis)</a:t>
            </a: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dirty="0">
                <a:latin typeface="Trebuchet MS" panose="020B0703020202090204" pitchFamily="34" charset="0"/>
              </a:rPr>
              <a:t>Text buttons are typically used for less important actions.</a:t>
            </a:r>
            <a:br>
              <a:rPr lang="en-GB" sz="1800" dirty="0">
                <a:latin typeface="Trebuchet MS" panose="020B0703020202090204" pitchFamily="34" charset="0"/>
              </a:rPr>
            </a:b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b="1" dirty="0">
                <a:latin typeface="Trebuchet MS" panose="020B0703020202090204" pitchFamily="34" charset="0"/>
              </a:rPr>
              <a:t>2. Outlined Button</a:t>
            </a:r>
            <a:r>
              <a:rPr lang="en-GB" sz="1800" dirty="0">
                <a:latin typeface="Trebuchet MS" panose="020B0703020202090204" pitchFamily="34" charset="0"/>
              </a:rPr>
              <a:t> (medium emphasis)</a:t>
            </a: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dirty="0">
                <a:latin typeface="Trebuchet MS" panose="020B0703020202090204" pitchFamily="34" charset="0"/>
              </a:rPr>
              <a:t>Outlined buttons are used for more emphasis than text buttons due to the stroke.</a:t>
            </a:r>
            <a:br>
              <a:rPr lang="en-GB" sz="1800" dirty="0">
                <a:latin typeface="Trebuchet MS" panose="020B0703020202090204" pitchFamily="34" charset="0"/>
              </a:rPr>
            </a:b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b="1" dirty="0">
                <a:latin typeface="Trebuchet MS" panose="020B0703020202090204" pitchFamily="34" charset="0"/>
              </a:rPr>
              <a:t>3. Contained button</a:t>
            </a:r>
            <a:r>
              <a:rPr lang="en-GB" sz="1800" dirty="0">
                <a:latin typeface="Trebuchet MS" panose="020B0703020202090204" pitchFamily="34" charset="0"/>
              </a:rPr>
              <a:t> (high emphasis)</a:t>
            </a: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dirty="0">
                <a:latin typeface="Trebuchet MS" panose="020B0703020202090204" pitchFamily="34" charset="0"/>
              </a:rPr>
              <a:t>Contained buttons have more emphasis, as they use a </a:t>
            </a:r>
            <a:r>
              <a:rPr lang="en-GB" sz="1800" dirty="0" err="1">
                <a:latin typeface="Trebuchet MS" panose="020B0703020202090204" pitchFamily="34" charset="0"/>
              </a:rPr>
              <a:t>color</a:t>
            </a:r>
            <a:r>
              <a:rPr lang="en-GB" sz="1800" dirty="0">
                <a:latin typeface="Trebuchet MS" panose="020B0703020202090204" pitchFamily="34" charset="0"/>
              </a:rPr>
              <a:t> fill and shadow.</a:t>
            </a:r>
            <a:br>
              <a:rPr lang="en-GB" sz="1800" dirty="0">
                <a:latin typeface="Trebuchet MS" panose="020B0703020202090204" pitchFamily="34" charset="0"/>
              </a:rPr>
            </a:b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b="1" dirty="0">
                <a:latin typeface="Trebuchet MS" panose="020B0703020202090204" pitchFamily="34" charset="0"/>
              </a:rPr>
              <a:t>4. Toggle button</a:t>
            </a: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dirty="0">
                <a:latin typeface="Trebuchet MS" panose="020B0703020202090204" pitchFamily="34" charset="0"/>
              </a:rPr>
              <a:t>Toggle buttons group a set of actions using layout and spacing. They’re used less often than other button types.</a:t>
            </a:r>
            <a:endParaRPr lang="en-US" sz="1800" dirty="0">
              <a:latin typeface="Trebuchet MS" panose="020B070302020209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8CAB25-B87D-C540-B926-DA0D7024E927}"/>
              </a:ext>
            </a:extLst>
          </p:cNvPr>
          <p:cNvSpPr/>
          <p:nvPr/>
        </p:nvSpPr>
        <p:spPr>
          <a:xfrm>
            <a:off x="7386543" y="7097828"/>
            <a:ext cx="51379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https://material.io/components/buttons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90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819BA60-4FEA-184F-BEAA-B14FE112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3439775" cy="69204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95393-CC85-C341-AE88-4E081750E965}"/>
              </a:ext>
            </a:extLst>
          </p:cNvPr>
          <p:cNvSpPr/>
          <p:nvPr/>
        </p:nvSpPr>
        <p:spPr>
          <a:xfrm>
            <a:off x="8074366" y="6920481"/>
            <a:ext cx="51379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https://material.io/components/buttons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374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802890-24BC-A646-8039-AEF5C6B3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91" y="0"/>
            <a:ext cx="11548792" cy="7559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CDE4E3-67DC-FD4F-8EE6-796F25E239EE}"/>
              </a:ext>
            </a:extLst>
          </p:cNvPr>
          <p:cNvSpPr/>
          <p:nvPr/>
        </p:nvSpPr>
        <p:spPr>
          <a:xfrm>
            <a:off x="8163378" y="7031011"/>
            <a:ext cx="51379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https://material.io/components/buttons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41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95EC762B-A678-6B4B-9672-18B2FF73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1" y="0"/>
            <a:ext cx="1250651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4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6565CE-95B7-6548-9F8A-EA664BE39D68}"/>
              </a:ext>
            </a:extLst>
          </p:cNvPr>
          <p:cNvSpPr/>
          <p:nvPr/>
        </p:nvSpPr>
        <p:spPr>
          <a:xfrm>
            <a:off x="4776843" y="7059168"/>
            <a:ext cx="8275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https://xd.adobe.com/ideas/process/ui-design/designing-interactive-buttons-states/</a:t>
            </a:r>
            <a:r>
              <a:rPr lang="en-US" sz="1600" dirty="0"/>
              <a:t> 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E72101-7D4F-9642-8BF4-C331AB82D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8" t="3693" r="2845" b="6010"/>
          <a:stretch/>
        </p:blipFill>
        <p:spPr>
          <a:xfrm>
            <a:off x="752559" y="655455"/>
            <a:ext cx="11701083" cy="57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9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29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U template April2017_widescreen" id="{6314F389-593D-4F7D-B398-8D0CF36ABF83}" vid="{3B0AF046-3BDA-4DBF-8DD5-5CF702F2E0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southampton-solent-widescreen-presentation-template-rebrand-july2017</Template>
  <TotalTime>2542</TotalTime>
  <Words>366</Words>
  <Application>Microsoft Macintosh PowerPoint</Application>
  <PresentationFormat>Custom</PresentationFormat>
  <Paragraphs>22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Trebuchet MS</vt:lpstr>
      <vt:lpstr>Office Theme</vt:lpstr>
      <vt:lpstr>DESIGNING BUTTONS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Martin Reid</cp:lastModifiedBy>
  <cp:revision>70</cp:revision>
  <dcterms:created xsi:type="dcterms:W3CDTF">2017-07-21T10:29:44Z</dcterms:created>
  <dcterms:modified xsi:type="dcterms:W3CDTF">2025-11-14T21:49:59Z</dcterms:modified>
</cp:coreProperties>
</file>